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1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3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47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593" algn="l" defTabSz="91423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712" algn="l" defTabSz="91423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830" algn="l" defTabSz="91423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948" algn="l" defTabSz="91423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A3E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20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1950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2775F-FA1A-4A0B-8F73-8026D8D6C562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0A64D-3200-4255-B779-F8DAC93EC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45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42EB5-41BD-43A5-AA02-2694057E5395}" type="datetimeFigureOut">
              <a:rPr lang="en-US" smtClean="0"/>
              <a:pPr/>
              <a:t>2/14/17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5D93F-8671-4EC9-AD9D-68AA773F6B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7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7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4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4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3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2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0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8" algn="l" defTabSz="91423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7" y="1294805"/>
            <a:ext cx="6486071" cy="3153668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16" tIns="45708" rIns="91416" bIns="45708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32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2"/>
            <a:ext cx="6498158" cy="1724867"/>
          </a:xfrm>
        </p:spPr>
        <p:txBody>
          <a:bodyPr rtlCol="0">
            <a:noAutofit/>
          </a:bodyPr>
          <a:lstStyle>
            <a:lvl1pPr marL="0" indent="0" algn="ctr" defTabSz="914156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4" y="3299014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156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077" indent="0">
              <a:buNone/>
              <a:defRPr sz="1200"/>
            </a:lvl2pPr>
            <a:lvl3pPr marL="914156" indent="0">
              <a:buNone/>
              <a:defRPr sz="1000"/>
            </a:lvl3pPr>
            <a:lvl4pPr marL="1371232" indent="0">
              <a:buNone/>
              <a:defRPr sz="900"/>
            </a:lvl4pPr>
            <a:lvl5pPr marL="1828311" indent="0">
              <a:buNone/>
              <a:defRPr sz="900"/>
            </a:lvl5pPr>
            <a:lvl6pPr marL="2285389" indent="0">
              <a:buNone/>
              <a:defRPr sz="900"/>
            </a:lvl6pPr>
            <a:lvl7pPr marL="2742468" indent="0">
              <a:buNone/>
              <a:defRPr sz="900"/>
            </a:lvl7pPr>
            <a:lvl8pPr marL="3199545" indent="0">
              <a:buNone/>
              <a:defRPr sz="900"/>
            </a:lvl8pPr>
            <a:lvl9pPr marL="365662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5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156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077" indent="0">
              <a:buNone/>
              <a:defRPr sz="2800"/>
            </a:lvl2pPr>
            <a:lvl3pPr marL="914156" indent="0">
              <a:buNone/>
              <a:defRPr sz="2400"/>
            </a:lvl3pPr>
            <a:lvl4pPr marL="1371232" indent="0">
              <a:buNone/>
              <a:defRPr sz="2000"/>
            </a:lvl4pPr>
            <a:lvl5pPr marL="1828311" indent="0">
              <a:buNone/>
              <a:defRPr sz="2000"/>
            </a:lvl5pPr>
            <a:lvl6pPr marL="2285389" indent="0">
              <a:buNone/>
              <a:defRPr sz="2000"/>
            </a:lvl6pPr>
            <a:lvl7pPr marL="2742468" indent="0">
              <a:buNone/>
              <a:defRPr sz="2000"/>
            </a:lvl7pPr>
            <a:lvl8pPr marL="3199545" indent="0">
              <a:buNone/>
              <a:defRPr sz="2000"/>
            </a:lvl8pPr>
            <a:lvl9pPr marL="3656622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2E73279D-B6B9-43F7-B5DE-A85E7B1E59C5}" type="datetimeFigureOut">
              <a:rPr lang="es-ES" smtClean="0"/>
              <a:pPr>
                <a:defRPr/>
              </a:pPr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fld id="{96C31D58-59EE-4FBB-816C-325439451F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9B88F-5CB8-4674-9E1A-4F7AB6FD6619}" type="datetimeFigureOut">
              <a:rPr lang="es-ES" smtClean="0"/>
              <a:pPr>
                <a:defRPr/>
              </a:pPr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1B69A-AAC0-49FF-BEA2-66AC4C9116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22EB6-D718-409B-A3DF-7489F2AA6875}" type="datetimeFigureOut">
              <a:rPr lang="es-ES" smtClean="0"/>
              <a:pPr>
                <a:defRPr/>
              </a:pPr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41B3A-EA68-4165-901F-88F629D3D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41" y="3352804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41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77" indent="0">
              <a:buNone/>
              <a:defRPr sz="2800"/>
            </a:lvl2pPr>
            <a:lvl3pPr marL="914156" indent="0">
              <a:buNone/>
              <a:defRPr sz="2400"/>
            </a:lvl3pPr>
            <a:lvl4pPr marL="1371232" indent="0">
              <a:buNone/>
              <a:defRPr sz="2000"/>
            </a:lvl4pPr>
            <a:lvl5pPr marL="1828311" indent="0">
              <a:buNone/>
              <a:defRPr sz="2000"/>
            </a:lvl5pPr>
            <a:lvl6pPr marL="2285389" indent="0">
              <a:buNone/>
              <a:defRPr sz="2000"/>
            </a:lvl6pPr>
            <a:lvl7pPr marL="2742468" indent="0">
              <a:buNone/>
              <a:defRPr sz="2000"/>
            </a:lvl7pPr>
            <a:lvl8pPr marL="3199545" indent="0">
              <a:buNone/>
              <a:defRPr sz="2000"/>
            </a:lvl8pPr>
            <a:lvl9pPr marL="3656622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EFEF94-67C2-47AD-AACB-17FA0FAD4321}" type="datetime1">
              <a:rPr lang="en-US"/>
              <a:pPr/>
              <a:t>2/14/17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CD1552-6BEC-4D56-8C57-39F67842E9BB}" type="slidenum">
              <a:rPr lang="en-US"/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8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8" y="3736008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0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259B8-F0F6-4A8A-9120-5BE8C83B188A}" type="datetimeFigureOut">
              <a:rPr lang="es-ES" smtClean="0"/>
              <a:pPr>
                <a:defRPr/>
              </a:pPr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2CFA3-DF48-4D3B-B8CA-FA6D1C9781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19DAD-6BE9-459D-8A23-E191FA55D413}" type="datetimeFigureOut">
              <a:rPr lang="es-ES" smtClean="0"/>
              <a:pPr>
                <a:defRPr/>
              </a:pPr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634E-1370-4CB5-B423-ADD504865E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77" indent="0">
              <a:buNone/>
              <a:defRPr sz="2000" b="1"/>
            </a:lvl2pPr>
            <a:lvl3pPr marL="914156" indent="0">
              <a:buNone/>
              <a:defRPr sz="1800" b="1"/>
            </a:lvl3pPr>
            <a:lvl4pPr marL="1371232" indent="0">
              <a:buNone/>
              <a:defRPr sz="1600" b="1"/>
            </a:lvl4pPr>
            <a:lvl5pPr marL="1828311" indent="0">
              <a:buNone/>
              <a:defRPr sz="1600" b="1"/>
            </a:lvl5pPr>
            <a:lvl6pPr marL="2285389" indent="0">
              <a:buNone/>
              <a:defRPr sz="1600" b="1"/>
            </a:lvl6pPr>
            <a:lvl7pPr marL="2742468" indent="0">
              <a:buNone/>
              <a:defRPr sz="1600" b="1"/>
            </a:lvl7pPr>
            <a:lvl8pPr marL="3199545" indent="0">
              <a:buNone/>
              <a:defRPr sz="1600" b="1"/>
            </a:lvl8pPr>
            <a:lvl9pPr marL="365662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8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077" indent="0">
              <a:buNone/>
              <a:defRPr sz="2000" b="1"/>
            </a:lvl2pPr>
            <a:lvl3pPr marL="914156" indent="0">
              <a:buNone/>
              <a:defRPr sz="1800" b="1"/>
            </a:lvl3pPr>
            <a:lvl4pPr marL="1371232" indent="0">
              <a:buNone/>
              <a:defRPr sz="1600" b="1"/>
            </a:lvl4pPr>
            <a:lvl5pPr marL="1828311" indent="0">
              <a:buNone/>
              <a:defRPr sz="1600" b="1"/>
            </a:lvl5pPr>
            <a:lvl6pPr marL="2285389" indent="0">
              <a:buNone/>
              <a:defRPr sz="1600" b="1"/>
            </a:lvl6pPr>
            <a:lvl7pPr marL="2742468" indent="0">
              <a:buNone/>
              <a:defRPr sz="1600" b="1"/>
            </a:lvl7pPr>
            <a:lvl8pPr marL="3199545" indent="0">
              <a:buNone/>
              <a:defRPr sz="1600" b="1"/>
            </a:lvl8pPr>
            <a:lvl9pPr marL="365662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8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06767-7FA9-494D-911C-5F200DB702AB}" type="datetimeFigureOut">
              <a:rPr lang="es-ES" smtClean="0"/>
              <a:pPr>
                <a:defRPr/>
              </a:pPr>
              <a:t>2/14/17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616B14-8FA5-4CF2-8AF1-A8F0DA5507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531D0-E038-4633-B00F-03D12480622E}" type="datetimeFigureOut">
              <a:rPr lang="es-ES" smtClean="0"/>
              <a:pPr>
                <a:defRPr/>
              </a:pPr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D830-3CA9-4E19-ADC8-86B2A922BB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43E7A-E96C-4856-B3C4-9813829600DF}" type="datetimeFigureOut">
              <a:rPr lang="es-ES" smtClean="0"/>
              <a:pPr>
                <a:defRPr/>
              </a:pPr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4FFA3-51D7-445F-9723-C55BC3D8D7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077" indent="0">
              <a:buNone/>
              <a:defRPr sz="1200"/>
            </a:lvl2pPr>
            <a:lvl3pPr marL="914156" indent="0">
              <a:buNone/>
              <a:defRPr sz="1000"/>
            </a:lvl3pPr>
            <a:lvl4pPr marL="1371232" indent="0">
              <a:buNone/>
              <a:defRPr sz="900"/>
            </a:lvl4pPr>
            <a:lvl5pPr marL="1828311" indent="0">
              <a:buNone/>
              <a:defRPr sz="900"/>
            </a:lvl5pPr>
            <a:lvl6pPr marL="2285389" indent="0">
              <a:buNone/>
              <a:defRPr sz="900"/>
            </a:lvl6pPr>
            <a:lvl7pPr marL="2742468" indent="0">
              <a:buNone/>
              <a:defRPr sz="900"/>
            </a:lvl7pPr>
            <a:lvl8pPr marL="3199545" indent="0">
              <a:buNone/>
              <a:defRPr sz="900"/>
            </a:lvl8pPr>
            <a:lvl9pPr marL="365662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4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E3E5-F9D8-408A-9185-5A385DEEC538}" type="datetimeFigureOut">
              <a:rPr lang="es-ES" smtClean="0"/>
              <a:pPr>
                <a:defRPr/>
              </a:pPr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6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3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DDDF5-EF6A-48FF-82AF-FC6056F4EB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duotone>
              <a:schemeClr val="bg2">
                <a:shade val="40000"/>
                <a:satMod val="400000"/>
              </a:schemeClr>
              <a:schemeClr val="bg2">
                <a:tint val="10000"/>
                <a:satMod val="20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822" y="108647"/>
            <a:ext cx="8043333" cy="133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822" y="1599905"/>
            <a:ext cx="8043333" cy="434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1" name="Picture 6" descr="wiley_logo.pn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76250" y="6247805"/>
            <a:ext cx="361345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37595" y="6289476"/>
            <a:ext cx="6437932" cy="415474"/>
          </a:xfrm>
          <a:prstGeom prst="rect">
            <a:avLst/>
          </a:prstGeom>
          <a:noFill/>
        </p:spPr>
        <p:txBody>
          <a:bodyPr wrap="none" lIns="91416" tIns="45708" rIns="91416" bIns="45708">
            <a:spAutoFit/>
          </a:bodyPr>
          <a:lstStyle/>
          <a:p>
            <a:r>
              <a:rPr lang="en-US" sz="1100" dirty="0">
                <a:latin typeface="Times New Roman"/>
                <a:cs typeface="Times New Roman"/>
              </a:rPr>
              <a:t>PowerPoint Presentation for Dennis, Wixom, &amp; </a:t>
            </a:r>
            <a:r>
              <a:rPr lang="en-US" sz="1100" dirty="0" err="1">
                <a:latin typeface="Times New Roman"/>
                <a:cs typeface="Times New Roman"/>
              </a:rPr>
              <a:t>Tegarden</a:t>
            </a:r>
            <a:r>
              <a:rPr lang="en-US" sz="1100" dirty="0">
                <a:latin typeface="Times New Roman"/>
                <a:cs typeface="Times New Roman"/>
              </a:rPr>
              <a:t> </a:t>
            </a:r>
            <a:r>
              <a:rPr lang="en-US" sz="1100" i="1" dirty="0">
                <a:latin typeface="Times New Roman"/>
                <a:cs typeface="Times New Roman"/>
              </a:rPr>
              <a:t>Systems Analysis and Design with UML,</a:t>
            </a:r>
            <a:r>
              <a:rPr lang="en-US" sz="1100" i="1" dirty="0" smtClean="0">
                <a:latin typeface="Times New Roman"/>
                <a:cs typeface="Times New Roman"/>
              </a:rPr>
              <a:t> 5th </a:t>
            </a:r>
            <a:r>
              <a:rPr lang="en-US" sz="1100" i="1" dirty="0">
                <a:latin typeface="Times New Roman"/>
                <a:cs typeface="Times New Roman"/>
              </a:rPr>
              <a:t>Edition</a:t>
            </a:r>
          </a:p>
          <a:p>
            <a:r>
              <a:rPr lang="en-US" sz="1000" dirty="0">
                <a:latin typeface="Times New Roman"/>
                <a:cs typeface="Times New Roman"/>
              </a:rPr>
              <a:t>Copyright © </a:t>
            </a:r>
            <a:r>
              <a:rPr lang="en-US" sz="1000" dirty="0" smtClean="0">
                <a:latin typeface="Times New Roman"/>
                <a:cs typeface="Times New Roman"/>
              </a:rPr>
              <a:t>2015 </a:t>
            </a:r>
            <a:r>
              <a:rPr lang="en-US" sz="1000" dirty="0">
                <a:latin typeface="Times New Roman"/>
                <a:cs typeface="Times New Roman"/>
              </a:rPr>
              <a:t>John Wiley &amp; Sons, Inc.  All rights reserved.</a:t>
            </a:r>
          </a:p>
        </p:txBody>
      </p:sp>
      <p:pic>
        <p:nvPicPr>
          <p:cNvPr id="9" name="Picture 6" descr="wiley_log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6248402"/>
            <a:ext cx="3619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570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156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232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311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8313" indent="-348313" algn="l" rtl="0" eaLnBrk="1" fontAlgn="base" hangingPunct="1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684615" indent="-336302" algn="l" rtl="0" eaLnBrk="1" fontAlgn="base" hangingPunct="1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966869" indent="-282254" algn="l" rtl="0" eaLnBrk="1" fontAlgn="base" hangingPunct="1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262635" indent="-294265" algn="l" rtl="0" eaLnBrk="1" fontAlgn="base" hangingPunct="1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544888" indent="-282254" algn="l" rtl="0" eaLnBrk="1" fontAlgn="base" hangingPunct="1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513928" indent="-228540" algn="l" defTabSz="9141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07" indent="-228540" algn="l" defTabSz="9141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83" indent="-228540" algn="l" defTabSz="9141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60" indent="-228540" algn="l" defTabSz="91415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7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6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2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11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89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68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45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22" algn="l" defTabSz="914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1447800" y="2438400"/>
            <a:ext cx="6498158" cy="172486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 58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Modeling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48822" y="108647"/>
            <a:ext cx="8043333" cy="111055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Sequence Diagrams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48822" y="1295400"/>
            <a:ext cx="8043333" cy="495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actors and objects that interact in the use-case scenario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the lifeline for each object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messages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drawing arrows</a:t>
            </a:r>
          </a:p>
          <a:p>
            <a:pPr marL="850652" lvl="1" indent="-514350"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how they are passed from one object to another</a:t>
            </a:r>
          </a:p>
          <a:p>
            <a:pPr marL="850652" lvl="1" indent="-514350"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any parameters in parentheses</a:t>
            </a:r>
          </a:p>
          <a:p>
            <a:pPr marL="850652" lvl="1" indent="-514350"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Obvious return values are excluded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execution occurrence to each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object’s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lifeline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Validate the sequence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Ensures that it depicts all of the steps in the process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Objectives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rules and style guidelines for sequence and communication diagrams and behavioral state machines.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processes used to create sequence and communication diagrams, behavioral state machines and CRUDE matrices.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able to create sequence and communication diagrams, behavioral state machines and CRUDE matrices.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relationship between the behavioral models and the structural and functional models.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48822" y="108647"/>
            <a:ext cx="8043333" cy="111055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43333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models describe the internal behavior of a system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model types: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Representations of the details of a business process identified by use-cases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diagrams (Sequence &amp; Communication)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how objects collaborate to provide the functionality defined in the use cases.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Representations of changes in the data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state machines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(for now) is on the dynamic view of the system, not on how it is implemented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Models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Analysts view the problem as a set of use cases supported by a set of collaborating objects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Aids in organizing and defining the software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models depict this view of the business processes: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the objects interact and form a collaboration to support the use cases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internal view of the business process described by a use case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behavioral models is an iterative process which may induce changes in other models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548822" y="108647"/>
            <a:ext cx="8043333" cy="103435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Diagrams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8822" y="1143000"/>
            <a:ext cx="8214178" cy="5486399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Objects—an instantiation of a class</a:t>
            </a:r>
          </a:p>
          <a:p>
            <a:pPr lvl="1"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is a class</a:t>
            </a:r>
          </a:p>
          <a:p>
            <a:pPr lvl="1"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 Wilson is an instantiation of the patient class (object)</a:t>
            </a:r>
          </a:p>
          <a:p>
            <a:pPr eaLnBrk="1" hangingPunct="1"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Attributes—characteristics of a class</a:t>
            </a:r>
          </a:p>
          <a:p>
            <a:pPr lvl="1"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class: name, address, phone, etc.</a:t>
            </a:r>
          </a:p>
          <a:p>
            <a:pPr eaLnBrk="1" hangingPunct="1"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Operations—the behaviors of a class, or an action that an object can perform</a:t>
            </a:r>
          </a:p>
          <a:p>
            <a:pPr eaLnBrk="1" hangingPunct="1"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Messages—information sent to objects to tell them to execute one of their behaviors</a:t>
            </a:r>
          </a:p>
          <a:p>
            <a:pPr lvl="1"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call from one object to another</a:t>
            </a:r>
          </a:p>
          <a:p>
            <a:pPr>
              <a:defRPr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</a:p>
          <a:p>
            <a:pPr lvl="1"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Diagrams—emphasize message sequence</a:t>
            </a:r>
          </a:p>
          <a:p>
            <a:pPr lvl="1"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Diagrams—emphasize message flow</a:t>
            </a:r>
          </a:p>
          <a:p>
            <a:pPr eaLnBrk="1" hangingPunct="1"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Diagrams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6578" cy="434429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Illustrate the objects that participate in a single use-case</a:t>
            </a:r>
          </a:p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dynamic model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Shows the sequence of messages that pass between objects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Aid in understanding real-time specifications and complex use-cases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Generic diagram shows all scenarios for a use-case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Instance diagrams show a single scenario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Diagram Syntax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9167" t="29070" r="18750" b="9690"/>
          <a:stretch/>
        </p:blipFill>
        <p:spPr>
          <a:xfrm>
            <a:off x="518342" y="1584665"/>
            <a:ext cx="8191982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Sequence Diagram Syntax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9167" t="23643" r="18750" b="7365"/>
          <a:stretch/>
        </p:blipFill>
        <p:spPr>
          <a:xfrm>
            <a:off x="668299" y="1445124"/>
            <a:ext cx="7804378" cy="4661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Sequence Diagram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524000"/>
            <a:ext cx="7086600" cy="4461498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8983</TotalTime>
  <Words>447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  TIM 58  Chapter 6: Behavioral Modeling</vt:lpstr>
      <vt:lpstr>Learning Objectives</vt:lpstr>
      <vt:lpstr>Introduction</vt:lpstr>
      <vt:lpstr>Behavioral Models</vt:lpstr>
      <vt:lpstr>Interaction Diagrams</vt:lpstr>
      <vt:lpstr>Sequence Diagrams</vt:lpstr>
      <vt:lpstr>Sequence Diagram Syntax</vt:lpstr>
      <vt:lpstr>More Sequence Diagram Syntax</vt:lpstr>
      <vt:lpstr>Sample Sequence Diagram</vt:lpstr>
      <vt:lpstr>Building Sequence Diagrams</vt:lpstr>
    </vt:vector>
  </TitlesOfParts>
  <Company>USMA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Project Selection &amp; Management</dc:title>
  <dc:creator>Fernando Maymí</dc:creator>
  <cp:lastModifiedBy>Brent Haddad</cp:lastModifiedBy>
  <cp:revision>79</cp:revision>
  <dcterms:created xsi:type="dcterms:W3CDTF">2015-01-22T13:37:19Z</dcterms:created>
  <dcterms:modified xsi:type="dcterms:W3CDTF">2017-02-14T23:27:29Z</dcterms:modified>
</cp:coreProperties>
</file>